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tan\Desktop\&#1048;&#1053;&#1060;&#1054;&#1043;&#1056;&#1040;&#1060;&#1048;&#1050;&#1040;\2025%20&#1075;&#1086;&#1076;\&#1085;&#1072;%2001.06.2025%20&#1075;\&#1090;&#1072;&#1073;.%20&#1080;%20&#1076;&#1080;&#1072;&#1075;&#1088;&#1072;&#1084;&#1084;&#1099;%20&#1085;&#1072;%2001.05.2025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  <c:spPr>
        <a:noFill/>
        <a:ln>
          <a:noFill/>
        </a:ln>
      </c:spPr>
    </c:floor>
    <c:sideWall>
      <c:thickness val="0"/>
      <c:spPr>
        <a:noFill/>
        <a:ln>
          <a:noFill/>
        </a:ln>
      </c:spPr>
    </c:sideWall>
    <c:backWall>
      <c:thickness val="0"/>
      <c:spPr>
        <a:noFill/>
        <a:ln>
          <a:noFill/>
        </a:ln>
      </c:spPr>
    </c:backWall>
    <c:plotArea>
      <c:layout>
        <c:manualLayout>
          <c:layoutTarget val="inner"/>
          <c:xMode val="edge"/>
          <c:yMode val="edge"/>
          <c:x val="3.5586673458692632E-2"/>
          <c:y val="0.12345864355376614"/>
          <c:w val="0.9644133265413074"/>
          <c:h val="0.7740162607670301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'табл. бюд. на 01.06.2025 г'!$C$6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dLbls>
            <c:dLbl>
              <c:idx val="0"/>
              <c:layout>
                <c:manualLayout>
                  <c:x val="2.737796080563467E-2"/>
                  <c:y val="-1.45444225100160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6009032992129599E-2"/>
                  <c:y val="-3.1273077640739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'табл. бюд. на 01.06.2025 г'!$B$7:$B$8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'табл. бюд. на 01.06.2025 г'!$C$7:$C$8</c:f>
              <c:numCache>
                <c:formatCode>General</c:formatCode>
                <c:ptCount val="2"/>
                <c:pt idx="0">
                  <c:v>730.5</c:v>
                </c:pt>
                <c:pt idx="1">
                  <c:v>270.7</c:v>
                </c:pt>
              </c:numCache>
            </c:numRef>
          </c:val>
        </c:ser>
        <c:ser>
          <c:idx val="1"/>
          <c:order val="1"/>
          <c:tx>
            <c:strRef>
              <c:f>'табл. бюд. на 01.06.2025 г'!$D$6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0"/>
              <c:layout>
                <c:manualLayout>
                  <c:x val="3.0115767656484726E-2"/>
                  <c:y val="-1.45588114656490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9162826031797631E-2"/>
                  <c:y val="-2.71097398484660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'табл. бюд. на 01.06.2025 г'!$B$7:$B$8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'табл. бюд. на 01.06.2025 г'!$D$7:$D$8</c:f>
              <c:numCache>
                <c:formatCode>General</c:formatCode>
                <c:ptCount val="2"/>
                <c:pt idx="0">
                  <c:v>744.2</c:v>
                </c:pt>
                <c:pt idx="1">
                  <c:v>259.89999999999998</c:v>
                </c:pt>
              </c:numCache>
            </c:numRef>
          </c:val>
        </c:ser>
        <c:ser>
          <c:idx val="2"/>
          <c:order val="2"/>
          <c:tx>
            <c:strRef>
              <c:f>'табл. бюд. на 01.06.2025 г'!$E$6</c:f>
              <c:strCache>
                <c:ptCount val="1"/>
                <c:pt idx="0">
                  <c:v>Дефицит ( профицит)</c:v>
                </c:pt>
              </c:strCache>
            </c:strRef>
          </c:tx>
          <c:spPr>
            <a:solidFill>
              <a:srgbClr val="00FF00"/>
            </a:solidFill>
          </c:spPr>
          <c:invertIfNegative val="0"/>
          <c:dLbls>
            <c:dLbl>
              <c:idx val="0"/>
              <c:layout>
                <c:manualLayout>
                  <c:x val="1.095117178615988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475585893079815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'табл. бюд. на 01.06.2025 г'!$B$7:$B$8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'табл. бюд. на 01.06.2025 г'!$E$7:$E$8</c:f>
              <c:numCache>
                <c:formatCode>General</c:formatCode>
                <c:ptCount val="2"/>
                <c:pt idx="0">
                  <c:v>-13.700000000000045</c:v>
                </c:pt>
                <c:pt idx="1">
                  <c:v>10.800000000000011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7651072"/>
        <c:axId val="72476544"/>
        <c:axId val="0"/>
      </c:bar3DChart>
      <c:catAx>
        <c:axId val="6765107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>
                <a:latin typeface="Arial Narrow" pitchFamily="34" charset="0"/>
                <a:cs typeface="Arial" pitchFamily="34" charset="0"/>
              </a:defRPr>
            </a:pPr>
            <a:endParaRPr lang="ru-RU"/>
          </a:p>
        </c:txPr>
        <c:crossAx val="72476544"/>
        <c:crosses val="autoZero"/>
        <c:auto val="1"/>
        <c:lblAlgn val="ctr"/>
        <c:lblOffset val="100"/>
        <c:noMultiLvlLbl val="0"/>
      </c:catAx>
      <c:valAx>
        <c:axId val="72476544"/>
        <c:scaling>
          <c:orientation val="minMax"/>
          <c:max val="450"/>
          <c:min val="-1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</c:spPr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ru-RU"/>
          </a:p>
        </c:txPr>
        <c:crossAx val="67651072"/>
        <c:crosses val="autoZero"/>
        <c:crossBetween val="between"/>
        <c:majorUnit val="50"/>
        <c:minorUnit val="10"/>
      </c:valAx>
      <c:spPr>
        <a:noFill/>
        <a:ln>
          <a:noFill/>
        </a:ln>
      </c:spPr>
    </c:plotArea>
    <c:legend>
      <c:legendPos val="b"/>
      <c:layout>
        <c:manualLayout>
          <c:xMode val="edge"/>
          <c:yMode val="edge"/>
          <c:x val="4.3515200294337697E-2"/>
          <c:y val="0.9418453310946584"/>
          <c:w val="0.89223755937184246"/>
          <c:h val="4.5560583019349551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0.01661</cdr:x>
      <cdr:y>0.02174</cdr:y>
    </cdr:from>
    <cdr:to>
      <cdr:x>0.97378</cdr:x>
      <cdr:y>0.06522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9507" y="144017"/>
          <a:ext cx="8615487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 dirty="0">
              <a:latin typeface="Arial" pitchFamily="34" charset="0"/>
              <a:cs typeface="Arial" pitchFamily="34" charset="0"/>
            </a:rPr>
            <a:t>Исполнение бюджета Тонкинского муниципального округа на 01.06.2025 год, млн</a:t>
          </a:r>
          <a:r>
            <a:rPr lang="ru-RU" sz="1200" b="1" dirty="0" smtClean="0">
              <a:latin typeface="Arial" pitchFamily="34" charset="0"/>
              <a:cs typeface="Arial" pitchFamily="34" charset="0"/>
            </a:rPr>
            <a:t>. </a:t>
          </a:r>
          <a:r>
            <a:rPr lang="ru-RU" sz="1200" b="1" dirty="0" err="1" smtClean="0">
              <a:latin typeface="Arial" pitchFamily="34" charset="0"/>
              <a:cs typeface="Arial" pitchFamily="34" charset="0"/>
            </a:rPr>
            <a:t>руб</a:t>
          </a:r>
          <a:endParaRPr lang="ru-RU" sz="1200" b="1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0645088"/>
              </p:ext>
            </p:extLst>
          </p:nvPr>
        </p:nvGraphicFramePr>
        <p:xfrm>
          <a:off x="35497" y="116632"/>
          <a:ext cx="9001000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125834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19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6</cp:revision>
  <dcterms:created xsi:type="dcterms:W3CDTF">2023-04-13T07:39:25Z</dcterms:created>
  <dcterms:modified xsi:type="dcterms:W3CDTF">2025-07-22T06:33:36Z</dcterms:modified>
</cp:coreProperties>
</file>